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120" y="7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9A93DD-B3AA-4241-81BC-09DB237CD573}"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A44181-2040-4831-AC01-4F2C2D4B5010}" type="slidenum">
              <a:rPr lang="en-US" smtClean="0"/>
              <a:t>‹#›</a:t>
            </a:fld>
            <a:endParaRPr lang="en-US"/>
          </a:p>
        </p:txBody>
      </p:sp>
    </p:spTree>
    <p:extLst>
      <p:ext uri="{BB962C8B-B14F-4D97-AF65-F5344CB8AC3E}">
        <p14:creationId xmlns:p14="http://schemas.microsoft.com/office/powerpoint/2010/main" val="3741537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9A93DD-B3AA-4241-81BC-09DB237CD573}"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A44181-2040-4831-AC01-4F2C2D4B5010}" type="slidenum">
              <a:rPr lang="en-US" smtClean="0"/>
              <a:t>‹#›</a:t>
            </a:fld>
            <a:endParaRPr lang="en-US"/>
          </a:p>
        </p:txBody>
      </p:sp>
    </p:spTree>
    <p:extLst>
      <p:ext uri="{BB962C8B-B14F-4D97-AF65-F5344CB8AC3E}">
        <p14:creationId xmlns:p14="http://schemas.microsoft.com/office/powerpoint/2010/main" val="201950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9A93DD-B3AA-4241-81BC-09DB237CD573}"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A44181-2040-4831-AC01-4F2C2D4B5010}" type="slidenum">
              <a:rPr lang="en-US" smtClean="0"/>
              <a:t>‹#›</a:t>
            </a:fld>
            <a:endParaRPr lang="en-US"/>
          </a:p>
        </p:txBody>
      </p:sp>
    </p:spTree>
    <p:extLst>
      <p:ext uri="{BB962C8B-B14F-4D97-AF65-F5344CB8AC3E}">
        <p14:creationId xmlns:p14="http://schemas.microsoft.com/office/powerpoint/2010/main" val="3770209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9A93DD-B3AA-4241-81BC-09DB237CD573}"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A44181-2040-4831-AC01-4F2C2D4B5010}" type="slidenum">
              <a:rPr lang="en-US" smtClean="0"/>
              <a:t>‹#›</a:t>
            </a:fld>
            <a:endParaRPr lang="en-US"/>
          </a:p>
        </p:txBody>
      </p:sp>
    </p:spTree>
    <p:extLst>
      <p:ext uri="{BB962C8B-B14F-4D97-AF65-F5344CB8AC3E}">
        <p14:creationId xmlns:p14="http://schemas.microsoft.com/office/powerpoint/2010/main" val="1203441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9A93DD-B3AA-4241-81BC-09DB237CD573}"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A44181-2040-4831-AC01-4F2C2D4B5010}" type="slidenum">
              <a:rPr lang="en-US" smtClean="0"/>
              <a:t>‹#›</a:t>
            </a:fld>
            <a:endParaRPr lang="en-US"/>
          </a:p>
        </p:txBody>
      </p:sp>
    </p:spTree>
    <p:extLst>
      <p:ext uri="{BB962C8B-B14F-4D97-AF65-F5344CB8AC3E}">
        <p14:creationId xmlns:p14="http://schemas.microsoft.com/office/powerpoint/2010/main" val="494506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9A93DD-B3AA-4241-81BC-09DB237CD573}"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A44181-2040-4831-AC01-4F2C2D4B5010}" type="slidenum">
              <a:rPr lang="en-US" smtClean="0"/>
              <a:t>‹#›</a:t>
            </a:fld>
            <a:endParaRPr lang="en-US"/>
          </a:p>
        </p:txBody>
      </p:sp>
    </p:spTree>
    <p:extLst>
      <p:ext uri="{BB962C8B-B14F-4D97-AF65-F5344CB8AC3E}">
        <p14:creationId xmlns:p14="http://schemas.microsoft.com/office/powerpoint/2010/main" val="1442331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9A93DD-B3AA-4241-81BC-09DB237CD573}" type="datetimeFigureOut">
              <a:rPr lang="en-US" smtClean="0"/>
              <a:t>9/20/2016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A44181-2040-4831-AC01-4F2C2D4B5010}" type="slidenum">
              <a:rPr lang="en-US" smtClean="0"/>
              <a:t>‹#›</a:t>
            </a:fld>
            <a:endParaRPr lang="en-US"/>
          </a:p>
        </p:txBody>
      </p:sp>
    </p:spTree>
    <p:extLst>
      <p:ext uri="{BB962C8B-B14F-4D97-AF65-F5344CB8AC3E}">
        <p14:creationId xmlns:p14="http://schemas.microsoft.com/office/powerpoint/2010/main" val="2332554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9A93DD-B3AA-4241-81BC-09DB237CD573}" type="datetimeFigureOut">
              <a:rPr lang="en-US" smtClean="0"/>
              <a:t>9/20/2016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A44181-2040-4831-AC01-4F2C2D4B5010}" type="slidenum">
              <a:rPr lang="en-US" smtClean="0"/>
              <a:t>‹#›</a:t>
            </a:fld>
            <a:endParaRPr lang="en-US"/>
          </a:p>
        </p:txBody>
      </p:sp>
    </p:spTree>
    <p:extLst>
      <p:ext uri="{BB962C8B-B14F-4D97-AF65-F5344CB8AC3E}">
        <p14:creationId xmlns:p14="http://schemas.microsoft.com/office/powerpoint/2010/main" val="3570961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9A93DD-B3AA-4241-81BC-09DB237CD573}" type="datetimeFigureOut">
              <a:rPr lang="en-US" smtClean="0"/>
              <a:t>9/20/2016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A44181-2040-4831-AC01-4F2C2D4B5010}" type="slidenum">
              <a:rPr lang="en-US" smtClean="0"/>
              <a:t>‹#›</a:t>
            </a:fld>
            <a:endParaRPr lang="en-US"/>
          </a:p>
        </p:txBody>
      </p:sp>
    </p:spTree>
    <p:extLst>
      <p:ext uri="{BB962C8B-B14F-4D97-AF65-F5344CB8AC3E}">
        <p14:creationId xmlns:p14="http://schemas.microsoft.com/office/powerpoint/2010/main" val="1083103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9A93DD-B3AA-4241-81BC-09DB237CD573}"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A44181-2040-4831-AC01-4F2C2D4B5010}" type="slidenum">
              <a:rPr lang="en-US" smtClean="0"/>
              <a:t>‹#›</a:t>
            </a:fld>
            <a:endParaRPr lang="en-US"/>
          </a:p>
        </p:txBody>
      </p:sp>
    </p:spTree>
    <p:extLst>
      <p:ext uri="{BB962C8B-B14F-4D97-AF65-F5344CB8AC3E}">
        <p14:creationId xmlns:p14="http://schemas.microsoft.com/office/powerpoint/2010/main" val="4216515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9A93DD-B3AA-4241-81BC-09DB237CD573}"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A44181-2040-4831-AC01-4F2C2D4B5010}" type="slidenum">
              <a:rPr lang="en-US" smtClean="0"/>
              <a:t>‹#›</a:t>
            </a:fld>
            <a:endParaRPr lang="en-US"/>
          </a:p>
        </p:txBody>
      </p:sp>
    </p:spTree>
    <p:extLst>
      <p:ext uri="{BB962C8B-B14F-4D97-AF65-F5344CB8AC3E}">
        <p14:creationId xmlns:p14="http://schemas.microsoft.com/office/powerpoint/2010/main" val="4154200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9A93DD-B3AA-4241-81BC-09DB237CD573}" type="datetimeFigureOut">
              <a:rPr lang="en-US" smtClean="0"/>
              <a:t>9/20/2016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A44181-2040-4831-AC01-4F2C2D4B5010}" type="slidenum">
              <a:rPr lang="en-US" smtClean="0"/>
              <a:t>‹#›</a:t>
            </a:fld>
            <a:endParaRPr lang="en-US"/>
          </a:p>
        </p:txBody>
      </p:sp>
    </p:spTree>
    <p:extLst>
      <p:ext uri="{BB962C8B-B14F-4D97-AF65-F5344CB8AC3E}">
        <p14:creationId xmlns:p14="http://schemas.microsoft.com/office/powerpoint/2010/main" val="947591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mailto:Deann.franklin@springbranchisd.com" TargetMode="External"/><Relationship Id="rId2" Type="http://schemas.openxmlformats.org/officeDocument/2006/relationships/hyperlink" Target="http://spartancollegecounseling.weebly.com/" TargetMode="External"/><Relationship Id="rId1" Type="http://schemas.openxmlformats.org/officeDocument/2006/relationships/slideLayout" Target="../slideLayouts/slideLayout7.xml"/><Relationship Id="rId6" Type="http://schemas.openxmlformats.org/officeDocument/2006/relationships/hyperlink" Target="mailto:Robert.fore@springbranchisd.com" TargetMode="External"/><Relationship Id="rId5" Type="http://schemas.openxmlformats.org/officeDocument/2006/relationships/hyperlink" Target="http://spartansclassof2017.weebly.com/" TargetMode="External"/><Relationship Id="rId4" Type="http://schemas.openxmlformats.org/officeDocument/2006/relationships/hyperlink" Target="mailto:Francis.Rutland@springbranchisd.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61900" y="580234"/>
            <a:ext cx="10545289" cy="646331"/>
          </a:xfrm>
          <a:prstGeom prst="rect">
            <a:avLst/>
          </a:prstGeom>
          <a:noFill/>
        </p:spPr>
        <p:txBody>
          <a:bodyPr wrap="square" rtlCol="0">
            <a:spAutoFit/>
          </a:bodyPr>
          <a:lstStyle/>
          <a:p>
            <a:pPr algn="ctr"/>
            <a:r>
              <a:rPr lang="en-US" sz="3600" dirty="0" smtClean="0"/>
              <a:t>How to Apply to College</a:t>
            </a:r>
            <a:endParaRPr lang="en-US" sz="3600" dirty="0"/>
          </a:p>
        </p:txBody>
      </p:sp>
      <p:sp>
        <p:nvSpPr>
          <p:cNvPr id="5" name="Flowchart: Process 4"/>
          <p:cNvSpPr/>
          <p:nvPr/>
        </p:nvSpPr>
        <p:spPr>
          <a:xfrm>
            <a:off x="5052950" y="1646526"/>
            <a:ext cx="2363190" cy="616321"/>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Questions that must be answered</a:t>
            </a:r>
            <a:endParaRPr lang="en-US" dirty="0"/>
          </a:p>
        </p:txBody>
      </p:sp>
      <p:cxnSp>
        <p:nvCxnSpPr>
          <p:cNvPr id="7" name="Straight Arrow Connector 6"/>
          <p:cNvCxnSpPr/>
          <p:nvPr/>
        </p:nvCxnSpPr>
        <p:spPr>
          <a:xfrm flipH="1">
            <a:off x="2220686" y="2281258"/>
            <a:ext cx="2832264" cy="6044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092042" y="2196935"/>
            <a:ext cx="11875" cy="6887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7416140" y="2262847"/>
            <a:ext cx="2820390" cy="6228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Flowchart: Alternate Process 14"/>
          <p:cNvSpPr/>
          <p:nvPr/>
        </p:nvSpPr>
        <p:spPr>
          <a:xfrm>
            <a:off x="201880" y="2766951"/>
            <a:ext cx="2018806" cy="129441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Have you taken ACT and/or SAT</a:t>
            </a:r>
            <a:endParaRPr lang="en-US" dirty="0"/>
          </a:p>
        </p:txBody>
      </p:sp>
      <p:cxnSp>
        <p:nvCxnSpPr>
          <p:cNvPr id="17" name="Straight Arrow Connector 16"/>
          <p:cNvCxnSpPr/>
          <p:nvPr/>
        </p:nvCxnSpPr>
        <p:spPr>
          <a:xfrm>
            <a:off x="644236" y="3764477"/>
            <a:ext cx="0" cy="9262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1626919" y="4061361"/>
            <a:ext cx="0" cy="6293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Flowchart: Terminator 20"/>
          <p:cNvSpPr/>
          <p:nvPr/>
        </p:nvSpPr>
        <p:spPr>
          <a:xfrm>
            <a:off x="83127" y="4750128"/>
            <a:ext cx="976745" cy="617517"/>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Act.org</a:t>
            </a:r>
            <a:endParaRPr lang="en-US" dirty="0"/>
          </a:p>
        </p:txBody>
      </p:sp>
      <p:sp>
        <p:nvSpPr>
          <p:cNvPr id="22" name="Flowchart: Terminator 21"/>
          <p:cNvSpPr/>
          <p:nvPr/>
        </p:nvSpPr>
        <p:spPr>
          <a:xfrm>
            <a:off x="1211283" y="4732314"/>
            <a:ext cx="1983179" cy="653143"/>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Collegeboard.org</a:t>
            </a:r>
            <a:endParaRPr lang="en-US" dirty="0"/>
          </a:p>
        </p:txBody>
      </p:sp>
      <p:sp>
        <p:nvSpPr>
          <p:cNvPr id="23" name="TextBox 22"/>
          <p:cNvSpPr txBox="1"/>
          <p:nvPr/>
        </p:nvSpPr>
        <p:spPr>
          <a:xfrm>
            <a:off x="201880" y="5456245"/>
            <a:ext cx="2565071" cy="1200329"/>
          </a:xfrm>
          <a:prstGeom prst="rect">
            <a:avLst/>
          </a:prstGeom>
          <a:noFill/>
        </p:spPr>
        <p:txBody>
          <a:bodyPr wrap="square" rtlCol="0">
            <a:spAutoFit/>
          </a:bodyPr>
          <a:lstStyle/>
          <a:p>
            <a:r>
              <a:rPr lang="en-US" dirty="0" smtClean="0"/>
              <a:t>Register,</a:t>
            </a:r>
          </a:p>
          <a:p>
            <a:r>
              <a:rPr lang="en-US" dirty="0" smtClean="0"/>
              <a:t>send scores to colleges,</a:t>
            </a:r>
          </a:p>
          <a:p>
            <a:r>
              <a:rPr lang="en-US" dirty="0" smtClean="0"/>
              <a:t>Waivers available…see Ms. Franklin</a:t>
            </a:r>
            <a:endParaRPr lang="en-US" dirty="0"/>
          </a:p>
        </p:txBody>
      </p:sp>
      <p:sp>
        <p:nvSpPr>
          <p:cNvPr id="25" name="Flowchart: Alternate Process 24"/>
          <p:cNvSpPr/>
          <p:nvPr/>
        </p:nvSpPr>
        <p:spPr>
          <a:xfrm>
            <a:off x="5296395" y="2885704"/>
            <a:ext cx="1626919" cy="1175657"/>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Have you gone to </a:t>
            </a:r>
            <a:r>
              <a:rPr lang="en-US" dirty="0" err="1" smtClean="0"/>
              <a:t>Naviance</a:t>
            </a:r>
            <a:endParaRPr lang="en-US" dirty="0"/>
          </a:p>
        </p:txBody>
      </p:sp>
      <p:cxnSp>
        <p:nvCxnSpPr>
          <p:cNvPr id="27" name="Straight Arrow Connector 26"/>
          <p:cNvCxnSpPr/>
          <p:nvPr/>
        </p:nvCxnSpPr>
        <p:spPr>
          <a:xfrm flipH="1">
            <a:off x="4168239" y="3764477"/>
            <a:ext cx="1128156" cy="9856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Flowchart: Off-page Connector 35"/>
          <p:cNvSpPr/>
          <p:nvPr/>
        </p:nvSpPr>
        <p:spPr>
          <a:xfrm>
            <a:off x="5011387" y="4857007"/>
            <a:ext cx="1068779" cy="2000992"/>
          </a:xfrm>
          <a:prstGeom prst="flowChartOffpage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Use your same login and password as Skyward</a:t>
            </a:r>
            <a:endParaRPr lang="en-US" dirty="0"/>
          </a:p>
        </p:txBody>
      </p:sp>
      <p:sp>
        <p:nvSpPr>
          <p:cNvPr id="37" name="Flowchart: Off-page Connector 36"/>
          <p:cNvSpPr/>
          <p:nvPr/>
        </p:nvSpPr>
        <p:spPr>
          <a:xfrm>
            <a:off x="6507678" y="4874222"/>
            <a:ext cx="1045027" cy="1900279"/>
          </a:xfrm>
          <a:prstGeom prst="flowChartOffpage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Click on Colleges tab</a:t>
            </a:r>
            <a:endParaRPr lang="en-US" dirty="0"/>
          </a:p>
        </p:txBody>
      </p:sp>
      <p:sp>
        <p:nvSpPr>
          <p:cNvPr id="39" name="Flowchart: Off-page Connector 38"/>
          <p:cNvSpPr/>
          <p:nvPr/>
        </p:nvSpPr>
        <p:spPr>
          <a:xfrm>
            <a:off x="7897091" y="4874222"/>
            <a:ext cx="1104405" cy="2000992"/>
          </a:xfrm>
          <a:prstGeom prst="flowChartOffpage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Click on Colleges I’m Applying To</a:t>
            </a:r>
            <a:endParaRPr lang="en-US" dirty="0"/>
          </a:p>
        </p:txBody>
      </p:sp>
      <p:sp>
        <p:nvSpPr>
          <p:cNvPr id="40" name="Right Arrow 39"/>
          <p:cNvSpPr/>
          <p:nvPr/>
        </p:nvSpPr>
        <p:spPr>
          <a:xfrm>
            <a:off x="6145479" y="5569526"/>
            <a:ext cx="296883" cy="2879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ight Arrow 40"/>
          <p:cNvSpPr/>
          <p:nvPr/>
        </p:nvSpPr>
        <p:spPr>
          <a:xfrm>
            <a:off x="7612083" y="5569527"/>
            <a:ext cx="285008" cy="2879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lowchart: Off-page Connector 42"/>
          <p:cNvSpPr/>
          <p:nvPr/>
        </p:nvSpPr>
        <p:spPr>
          <a:xfrm>
            <a:off x="3345874" y="4857007"/>
            <a:ext cx="1321128" cy="2000992"/>
          </a:xfrm>
          <a:prstGeom prst="flowChartOffpage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Website on SHS homepage or Mr. Fore’s webpage</a:t>
            </a:r>
            <a:endParaRPr lang="en-US" dirty="0"/>
          </a:p>
        </p:txBody>
      </p:sp>
      <p:sp>
        <p:nvSpPr>
          <p:cNvPr id="44" name="Right Arrow 43"/>
          <p:cNvSpPr/>
          <p:nvPr/>
        </p:nvSpPr>
        <p:spPr>
          <a:xfrm>
            <a:off x="4708568" y="5569526"/>
            <a:ext cx="219691" cy="3097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lowchart: Alternate Process 45"/>
          <p:cNvSpPr/>
          <p:nvPr/>
        </p:nvSpPr>
        <p:spPr>
          <a:xfrm>
            <a:off x="8265226" y="2980705"/>
            <a:ext cx="3550723" cy="124691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Have you visited Spartansclassof2017.weebly.com</a:t>
            </a:r>
            <a:endParaRPr lang="en-US" dirty="0"/>
          </a:p>
        </p:txBody>
      </p:sp>
    </p:spTree>
    <p:extLst>
      <p:ext uri="{BB962C8B-B14F-4D97-AF65-F5344CB8AC3E}">
        <p14:creationId xmlns:p14="http://schemas.microsoft.com/office/powerpoint/2010/main" val="1982195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558141" y="439386"/>
            <a:ext cx="3408218" cy="997528"/>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t>NAVIANCE</a:t>
            </a:r>
            <a:endParaRPr lang="en-US" sz="4800" dirty="0"/>
          </a:p>
        </p:txBody>
      </p:sp>
      <p:sp>
        <p:nvSpPr>
          <p:cNvPr id="3" name="Right Arrow 2"/>
          <p:cNvSpPr/>
          <p:nvPr/>
        </p:nvSpPr>
        <p:spPr>
          <a:xfrm>
            <a:off x="3966359" y="855023"/>
            <a:ext cx="558140" cy="2493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904509" y="534390"/>
            <a:ext cx="5272644" cy="923330"/>
          </a:xfrm>
          <a:prstGeom prst="rect">
            <a:avLst/>
          </a:prstGeom>
          <a:noFill/>
        </p:spPr>
        <p:txBody>
          <a:bodyPr wrap="square" rtlCol="0">
            <a:spAutoFit/>
          </a:bodyPr>
          <a:lstStyle/>
          <a:p>
            <a:r>
              <a:rPr lang="en-US" dirty="0" smtClean="0"/>
              <a:t>Login to Naviance using the same login that you use for Skyward. Login in from the SHS homepage or from Spartansclassof2017.weebly.com</a:t>
            </a:r>
          </a:p>
        </p:txBody>
      </p:sp>
      <p:sp>
        <p:nvSpPr>
          <p:cNvPr id="6" name="Down Arrow 5"/>
          <p:cNvSpPr/>
          <p:nvPr/>
        </p:nvSpPr>
        <p:spPr>
          <a:xfrm>
            <a:off x="1009403" y="1457720"/>
            <a:ext cx="296883" cy="7510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77189" y="2229616"/>
            <a:ext cx="2161309" cy="13537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3111335" y="1457720"/>
            <a:ext cx="296883" cy="7510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333503" y="2208810"/>
            <a:ext cx="1995055" cy="13745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58141" y="2444844"/>
            <a:ext cx="1294410" cy="923330"/>
          </a:xfrm>
          <a:prstGeom prst="rect">
            <a:avLst/>
          </a:prstGeom>
          <a:noFill/>
        </p:spPr>
        <p:txBody>
          <a:bodyPr wrap="square" rtlCol="0">
            <a:spAutoFit/>
          </a:bodyPr>
          <a:lstStyle/>
          <a:p>
            <a:r>
              <a:rPr lang="en-US" dirty="0" smtClean="0"/>
              <a:t>TO DO: Add colleges to Applying To</a:t>
            </a:r>
            <a:endParaRPr lang="en-US" dirty="0"/>
          </a:p>
        </p:txBody>
      </p:sp>
      <p:sp>
        <p:nvSpPr>
          <p:cNvPr id="12" name="TextBox 11"/>
          <p:cNvSpPr txBox="1"/>
          <p:nvPr/>
        </p:nvSpPr>
        <p:spPr>
          <a:xfrm>
            <a:off x="2719450" y="2444844"/>
            <a:ext cx="1425038" cy="923330"/>
          </a:xfrm>
          <a:prstGeom prst="rect">
            <a:avLst/>
          </a:prstGeom>
          <a:noFill/>
        </p:spPr>
        <p:txBody>
          <a:bodyPr wrap="square" rtlCol="0">
            <a:spAutoFit/>
          </a:bodyPr>
          <a:lstStyle/>
          <a:p>
            <a:r>
              <a:rPr lang="en-US" dirty="0" smtClean="0"/>
              <a:t>TO DO: Request</a:t>
            </a:r>
          </a:p>
          <a:p>
            <a:r>
              <a:rPr lang="en-US" dirty="0" smtClean="0"/>
              <a:t>Transcripts</a:t>
            </a:r>
          </a:p>
        </p:txBody>
      </p:sp>
      <p:sp>
        <p:nvSpPr>
          <p:cNvPr id="13" name="Down Arrow 12"/>
          <p:cNvSpPr/>
          <p:nvPr/>
        </p:nvSpPr>
        <p:spPr>
          <a:xfrm>
            <a:off x="2149434" y="1457720"/>
            <a:ext cx="344384" cy="29123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81892" y="4370119"/>
            <a:ext cx="3384467" cy="19119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009403" y="4687808"/>
            <a:ext cx="2588820" cy="1200329"/>
          </a:xfrm>
          <a:prstGeom prst="rect">
            <a:avLst/>
          </a:prstGeom>
          <a:noFill/>
        </p:spPr>
        <p:txBody>
          <a:bodyPr wrap="square" rtlCol="0">
            <a:spAutoFit/>
          </a:bodyPr>
          <a:lstStyle/>
          <a:p>
            <a:r>
              <a:rPr lang="en-US" dirty="0" smtClean="0"/>
              <a:t>Request Rec Letters…You MUST request a Teacher Rec </a:t>
            </a:r>
            <a:r>
              <a:rPr lang="en-US" u="sng" dirty="0" smtClean="0"/>
              <a:t>in person. </a:t>
            </a:r>
            <a:r>
              <a:rPr lang="en-US" dirty="0" smtClean="0"/>
              <a:t> Provide a resume and a cover letter</a:t>
            </a:r>
            <a:endParaRPr lang="en-US" u="sng" dirty="0"/>
          </a:p>
        </p:txBody>
      </p:sp>
      <p:sp>
        <p:nvSpPr>
          <p:cNvPr id="17" name="TextBox 16"/>
          <p:cNvSpPr txBox="1"/>
          <p:nvPr/>
        </p:nvSpPr>
        <p:spPr>
          <a:xfrm>
            <a:off x="5035137" y="2075512"/>
            <a:ext cx="6424551" cy="3416320"/>
          </a:xfrm>
          <a:prstGeom prst="rect">
            <a:avLst/>
          </a:prstGeom>
          <a:noFill/>
        </p:spPr>
        <p:txBody>
          <a:bodyPr wrap="square" rtlCol="0">
            <a:spAutoFit/>
          </a:bodyPr>
          <a:lstStyle/>
          <a:p>
            <a:r>
              <a:rPr lang="en-US" dirty="0" smtClean="0"/>
              <a:t>Naviance: You must add all the colleges to which you are applying to Naviance (even if your school does not use </a:t>
            </a:r>
            <a:r>
              <a:rPr lang="en-US" dirty="0"/>
              <a:t>N</a:t>
            </a:r>
            <a:r>
              <a:rPr lang="en-US" dirty="0" smtClean="0"/>
              <a:t>aviance, even if you are doing everything in paper form.)</a:t>
            </a:r>
          </a:p>
          <a:p>
            <a:r>
              <a:rPr lang="en-US" dirty="0"/>
              <a:t>	</a:t>
            </a:r>
            <a:r>
              <a:rPr lang="en-US" dirty="0" smtClean="0"/>
              <a:t>Sending transcripts: IF you have already requested your transcripts in paper form in the Registrar’s office, message Mr. Fore in Remind with A. Please send my transcripts now or B. Hold my transcript to be sent with my rec letters</a:t>
            </a:r>
          </a:p>
          <a:p>
            <a:r>
              <a:rPr lang="en-US" dirty="0"/>
              <a:t>	</a:t>
            </a:r>
            <a:r>
              <a:rPr lang="en-US" dirty="0" smtClean="0"/>
              <a:t>Common Application schools: Require Teacher written recommendation and Teacher Evaluation…And Counselor recommendation and evaluation.</a:t>
            </a:r>
          </a:p>
          <a:p>
            <a:r>
              <a:rPr lang="en-US" dirty="0" smtClean="0"/>
              <a:t>NOTICE: If you have pending deadlines, contact Mr. Fore via Remind or email Robert.fore@springbranchisd.com</a:t>
            </a:r>
            <a:endParaRPr lang="en-US" dirty="0"/>
          </a:p>
        </p:txBody>
      </p:sp>
    </p:spTree>
    <p:extLst>
      <p:ext uri="{BB962C8B-B14F-4D97-AF65-F5344CB8AC3E}">
        <p14:creationId xmlns:p14="http://schemas.microsoft.com/office/powerpoint/2010/main" val="3943377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7511" y="1033153"/>
            <a:ext cx="4381995" cy="4154984"/>
          </a:xfrm>
          <a:prstGeom prst="rect">
            <a:avLst/>
          </a:prstGeom>
          <a:noFill/>
        </p:spPr>
        <p:txBody>
          <a:bodyPr wrap="square" rtlCol="0">
            <a:spAutoFit/>
          </a:bodyPr>
          <a:lstStyle/>
          <a:p>
            <a:r>
              <a:rPr lang="en-US" sz="2400" dirty="0" smtClean="0"/>
              <a:t>TRANSCRIPTS:</a:t>
            </a:r>
          </a:p>
          <a:p>
            <a:r>
              <a:rPr lang="en-US" sz="2400" dirty="0" smtClean="0"/>
              <a:t>Transcripts must be requested by paper request form with the Registrar’s office and in Naviance.  Most transcripts will be sent through Naviance. For exceptions, work with your counselor for other electronic means. UT/A&amp;M can be scanned.</a:t>
            </a:r>
          </a:p>
          <a:p>
            <a:r>
              <a:rPr lang="en-US" sz="2400" dirty="0" smtClean="0"/>
              <a:t>Forms available at Registrar’s office or on G4 </a:t>
            </a:r>
            <a:r>
              <a:rPr lang="en-US" sz="2400" dirty="0" err="1" smtClean="0"/>
              <a:t>weebly</a:t>
            </a:r>
            <a:endParaRPr lang="en-US" sz="2400" dirty="0"/>
          </a:p>
        </p:txBody>
      </p:sp>
      <p:sp>
        <p:nvSpPr>
          <p:cNvPr id="3" name="TextBox 2"/>
          <p:cNvSpPr txBox="1"/>
          <p:nvPr/>
        </p:nvSpPr>
        <p:spPr>
          <a:xfrm>
            <a:off x="6472051" y="1033153"/>
            <a:ext cx="4773881" cy="4708981"/>
          </a:xfrm>
          <a:prstGeom prst="rect">
            <a:avLst/>
          </a:prstGeom>
          <a:noFill/>
        </p:spPr>
        <p:txBody>
          <a:bodyPr wrap="square" rtlCol="0">
            <a:spAutoFit/>
          </a:bodyPr>
          <a:lstStyle/>
          <a:p>
            <a:r>
              <a:rPr lang="en-US" sz="2000" dirty="0" smtClean="0"/>
              <a:t>RECOMMENDATIONS:</a:t>
            </a:r>
          </a:p>
          <a:p>
            <a:r>
              <a:rPr lang="en-US" sz="2000" dirty="0" smtClean="0"/>
              <a:t>Requests for teacher recommendations must be made in person and in Naviance. Provide a resume and a cover letter of request.  Watch your deadlines and provide ample time for completion (Minimum two weeks). </a:t>
            </a:r>
          </a:p>
          <a:p>
            <a:r>
              <a:rPr lang="en-US" sz="2000" dirty="0" smtClean="0"/>
              <a:t>State schools DO NOT REQUIRE recommendations so only request if needed.</a:t>
            </a:r>
          </a:p>
          <a:p>
            <a:r>
              <a:rPr lang="en-US" sz="2000" dirty="0" smtClean="0"/>
              <a:t>If you have questions regarding your rec letters that you have requested, see Mr. Fore, Mr. Rutland or Ms. Franklin. We will be the ones to send reminders to your teachers. </a:t>
            </a:r>
            <a:endParaRPr lang="en-US" sz="2000" dirty="0"/>
          </a:p>
        </p:txBody>
      </p:sp>
    </p:spTree>
    <p:extLst>
      <p:ext uri="{BB962C8B-B14F-4D97-AF65-F5344CB8AC3E}">
        <p14:creationId xmlns:p14="http://schemas.microsoft.com/office/powerpoint/2010/main" val="2786484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6894" y="831273"/>
            <a:ext cx="10652166" cy="3416320"/>
          </a:xfrm>
          <a:prstGeom prst="rect">
            <a:avLst/>
          </a:prstGeom>
          <a:noFill/>
        </p:spPr>
        <p:txBody>
          <a:bodyPr wrap="square" rtlCol="0">
            <a:spAutoFit/>
          </a:bodyPr>
          <a:lstStyle/>
          <a:p>
            <a:r>
              <a:rPr lang="en-US" b="1" dirty="0" smtClean="0"/>
              <a:t>RESOURCES</a:t>
            </a:r>
          </a:p>
          <a:p>
            <a:endParaRPr lang="en-US" dirty="0"/>
          </a:p>
          <a:p>
            <a:r>
              <a:rPr lang="en-US" dirty="0" smtClean="0"/>
              <a:t>D’Ann Franklin, </a:t>
            </a:r>
            <a:r>
              <a:rPr lang="en-US" dirty="0"/>
              <a:t>Post-Secondary Counselor		</a:t>
            </a:r>
            <a:r>
              <a:rPr lang="en-US" dirty="0">
                <a:hlinkClick r:id="rId2"/>
              </a:rPr>
              <a:t>http://spartancollegecounseling.weebly.com</a:t>
            </a:r>
            <a:r>
              <a:rPr lang="en-US" dirty="0" smtClean="0">
                <a:hlinkClick r:id="rId2"/>
              </a:rPr>
              <a:t>/</a:t>
            </a:r>
            <a:endParaRPr lang="en-US" dirty="0" smtClean="0"/>
          </a:p>
          <a:p>
            <a:r>
              <a:rPr lang="en-US" dirty="0" smtClean="0">
                <a:hlinkClick r:id="rId3"/>
              </a:rPr>
              <a:t>Deann.franklin@springbranchisd.com</a:t>
            </a:r>
            <a:r>
              <a:rPr lang="en-US" dirty="0" smtClean="0"/>
              <a:t>			add Remind: send @</a:t>
            </a:r>
            <a:r>
              <a:rPr lang="en-US" dirty="0" err="1" smtClean="0"/>
              <a:t>shsposts</a:t>
            </a:r>
            <a:r>
              <a:rPr lang="en-US" smtClean="0"/>
              <a:t> to 81010</a:t>
            </a:r>
            <a:endParaRPr lang="en-US" dirty="0" smtClean="0"/>
          </a:p>
          <a:p>
            <a:endParaRPr lang="en-US" dirty="0" smtClean="0"/>
          </a:p>
          <a:p>
            <a:r>
              <a:rPr lang="en-US" dirty="0" smtClean="0"/>
              <a:t>Gene Rutland, Registrar/Lead Counselor </a:t>
            </a:r>
          </a:p>
          <a:p>
            <a:r>
              <a:rPr lang="en-US" dirty="0" smtClean="0">
                <a:hlinkClick r:id="rId4"/>
              </a:rPr>
              <a:t>Francis.Rutland@springbranchisd.com</a:t>
            </a:r>
            <a:endParaRPr lang="en-US" dirty="0" smtClean="0"/>
          </a:p>
          <a:p>
            <a:endParaRPr lang="en-US" dirty="0" smtClean="0"/>
          </a:p>
          <a:p>
            <a:r>
              <a:rPr lang="en-US" dirty="0" smtClean="0"/>
              <a:t>Greg Fore, </a:t>
            </a:r>
            <a:r>
              <a:rPr lang="en-US" dirty="0"/>
              <a:t>Senior Counselor				</a:t>
            </a:r>
            <a:r>
              <a:rPr lang="en-US" dirty="0">
                <a:hlinkClick r:id="rId5"/>
              </a:rPr>
              <a:t>http://spartansclassof2017.weebly.com</a:t>
            </a:r>
            <a:r>
              <a:rPr lang="en-US" dirty="0" smtClean="0">
                <a:hlinkClick r:id="rId5"/>
              </a:rPr>
              <a:t>/</a:t>
            </a:r>
            <a:endParaRPr lang="en-US" dirty="0" smtClean="0"/>
          </a:p>
          <a:p>
            <a:r>
              <a:rPr lang="en-US" dirty="0" smtClean="0">
                <a:hlinkClick r:id="rId6"/>
              </a:rPr>
              <a:t>Robert.fore@springbranchisd.com</a:t>
            </a:r>
            <a:r>
              <a:rPr lang="en-US" dirty="0" smtClean="0"/>
              <a:t>			add Remind: send @26ddc to 81010</a:t>
            </a:r>
          </a:p>
          <a:p>
            <a:endParaRPr lang="en-US" dirty="0" smtClean="0"/>
          </a:p>
          <a:p>
            <a:r>
              <a:rPr lang="en-US" dirty="0" smtClean="0"/>
              <a:t>   </a:t>
            </a:r>
            <a:endParaRPr lang="en-US" dirty="0"/>
          </a:p>
        </p:txBody>
      </p:sp>
    </p:spTree>
    <p:extLst>
      <p:ext uri="{BB962C8B-B14F-4D97-AF65-F5344CB8AC3E}">
        <p14:creationId xmlns:p14="http://schemas.microsoft.com/office/powerpoint/2010/main" val="793073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637</TotalTime>
  <Words>302</Words>
  <Application>Microsoft Office PowerPoint</Application>
  <PresentationFormat>Widescreen</PresentationFormat>
  <Paragraphs>43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Spring Branch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Fore, Robert (Greg)</dc:creator>
  <cp:lastModifiedBy>Fore, Robert (Greg)</cp:lastModifiedBy>
  <cp:revision>15</cp:revision>
  <cp:lastPrinted>2016-09-20T23:25:17Z</cp:lastPrinted>
  <dcterms:created xsi:type="dcterms:W3CDTF">2016-09-18T23:57:53Z</dcterms:created>
  <dcterms:modified xsi:type="dcterms:W3CDTF">2016-09-20T23:57:51Z</dcterms:modified>
</cp:coreProperties>
</file>